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259" r:id="rId4"/>
    <p:sldId id="281" r:id="rId5"/>
    <p:sldId id="260" r:id="rId6"/>
    <p:sldId id="263" r:id="rId7"/>
    <p:sldId id="264" r:id="rId8"/>
    <p:sldId id="266" r:id="rId9"/>
    <p:sldId id="277" r:id="rId10"/>
    <p:sldId id="274" r:id="rId11"/>
    <p:sldId id="278" r:id="rId12"/>
    <p:sldId id="265" r:id="rId13"/>
    <p:sldId id="268" r:id="rId14"/>
    <p:sldId id="280" r:id="rId15"/>
    <p:sldId id="282" r:id="rId16"/>
  </p:sldIdLst>
  <p:sldSz cx="9906000" cy="6858000" type="A4"/>
  <p:notesSz cx="6797675" cy="9928225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990000"/>
    <a:srgbClr val="00CC00"/>
    <a:srgbClr val="00FF00"/>
    <a:srgbClr val="FF000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96395" autoAdjust="0"/>
  </p:normalViewPr>
  <p:slideViewPr>
    <p:cSldViewPr>
      <p:cViewPr varScale="1">
        <p:scale>
          <a:sx n="111" d="100"/>
          <a:sy n="111" d="100"/>
        </p:scale>
        <p:origin x="1590" y="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38BF1F-5ACC-4570-A55B-A49BA4C360FD}" type="datetimeFigureOut">
              <a:rPr lang="de-DE"/>
              <a:pPr>
                <a:defRPr/>
              </a:pPr>
              <a:t>26.01.2020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0E67F53-1F65-4D15-97B7-258FE5B695C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63C2544-180E-462A-AB9C-CB2C6B789B52}" type="datetimeFigureOut">
              <a:rPr lang="de-DE"/>
              <a:pPr>
                <a:defRPr/>
              </a:pPr>
              <a:t>26.01.2020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11200" y="744538"/>
            <a:ext cx="537527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C4EACFC-21FB-4482-9F6D-CD7A933B05D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10244" name="Kopfzeilenplatzhalter 4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45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17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8988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61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33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305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7788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endParaRPr lang="de-DE" altLang="de-DE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20484" name="Kopfzeilenplatzhalt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de-DE" altLang="de-DE" smtClean="0"/>
          </a:p>
        </p:txBody>
      </p:sp>
      <p:sp>
        <p:nvSpPr>
          <p:cNvPr id="22532" name="Kopfzeilenplatzhalter 3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688D98-EA5B-4E8F-995E-83806D8F256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735458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68EA4-1A90-44AD-AEA4-39C4F5E619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698958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7803FC-6C91-4F1F-8461-B9903337FA5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6811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17BF0-9F1F-40D5-B3D2-702E4EA0C46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3321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F5B51-84DA-4AD0-BCA0-F80A861880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21267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725A4-68C6-4EC4-8709-211772C8692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21384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0D7AF6-0AB4-4C95-AA32-84926636683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15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307E3D-4B48-4C79-BB4C-1CAE1CBFB04E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89879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D91E3-6E51-410E-BBAD-5CBD9D31E4A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08038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BCA58-9D52-4C17-B42C-A72EB5E189D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6832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F410A-9E8D-4BA7-AE0D-F82FF7FC92A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9255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defTabSz="957263" eaLnBrk="1" hangingPunct="1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 eaLnBrk="1" hangingPunct="1">
              <a:defRPr sz="15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 eaLnBrk="1" hangingPunct="1">
              <a:defRPr sz="1500"/>
            </a:lvl1pPr>
          </a:lstStyle>
          <a:p>
            <a:pPr>
              <a:defRPr/>
            </a:pPr>
            <a:fld id="{E4F0812A-B69D-495C-B568-1E9C71A6767B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2pPr>
      <a:lvl3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3pPr>
      <a:lvl4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4pPr>
      <a:lvl5pPr algn="ctr" defTabSz="957263" rtl="0" eaLnBrk="0" fontAlgn="base" hangingPunct="0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46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8775" indent="-358775" algn="l" defTabSz="9572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  <a:cs typeface="+mn-cs"/>
        </a:defRPr>
      </a:lvl2pPr>
      <a:lvl3pPr marL="1196975" indent="-239713" algn="l" defTabSz="957263" rtl="0" eaLnBrk="0" fontAlgn="base" hangingPunct="0">
        <a:spcBef>
          <a:spcPct val="20000"/>
        </a:spcBef>
        <a:spcAft>
          <a:spcPct val="0"/>
        </a:spcAft>
        <a:buChar char="•"/>
        <a:defRPr sz="2500">
          <a:solidFill>
            <a:schemeClr val="tx1"/>
          </a:solidFill>
          <a:latin typeface="+mn-lt"/>
          <a:cs typeface="+mn-cs"/>
        </a:defRPr>
      </a:lvl3pPr>
      <a:lvl4pPr marL="1676400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cs typeface="+mn-cs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1363" y="1125538"/>
            <a:ext cx="8420100" cy="1397000"/>
          </a:xfrm>
        </p:spPr>
        <p:txBody>
          <a:bodyPr/>
          <a:lstStyle/>
          <a:p>
            <a:pPr eaLnBrk="1" hangingPunct="1"/>
            <a:r>
              <a:rPr lang="de-DE" altLang="de-DE" sz="9200" b="1" smtClean="0"/>
              <a:t/>
            </a:r>
            <a:br>
              <a:rPr lang="de-DE" altLang="de-DE" sz="9200" b="1" smtClean="0"/>
            </a:br>
            <a:r>
              <a:rPr lang="de-DE" altLang="de-DE" sz="9200" b="1" smtClean="0"/>
              <a:t/>
            </a:r>
            <a:br>
              <a:rPr lang="de-DE" altLang="de-DE" sz="9200" b="1" smtClean="0"/>
            </a:br>
            <a:r>
              <a:rPr lang="de-DE" altLang="de-DE" sz="9200" b="1" smtClean="0"/>
              <a:t>AUSGANG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1988" y="2781300"/>
            <a:ext cx="8659812" cy="1439863"/>
          </a:xfrm>
        </p:spPr>
        <p:txBody>
          <a:bodyPr/>
          <a:lstStyle/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/>
          </a:p>
          <a:p>
            <a:pPr eaLnBrk="1" hangingPunct="1"/>
            <a:endParaRPr lang="de-DE" altLang="de-DE" smtClean="0">
              <a:solidFill>
                <a:srgbClr val="990000"/>
              </a:solidFill>
            </a:endParaRPr>
          </a:p>
          <a:p>
            <a:pPr eaLnBrk="1" hangingPunct="1"/>
            <a:r>
              <a:rPr lang="de-DE" altLang="de-DE" smtClean="0">
                <a:solidFill>
                  <a:srgbClr val="990000"/>
                </a:solidFill>
              </a:rPr>
              <a:t>Wir freuen uns auf Ihren nächsten Besuch!</a:t>
            </a:r>
          </a:p>
        </p:txBody>
      </p:sp>
      <p:sp>
        <p:nvSpPr>
          <p:cNvPr id="4100" name="Rectangle 7"/>
          <p:cNvSpPr>
            <a:spLocks noChangeArrowheads="1"/>
          </p:cNvSpPr>
          <p:nvPr/>
        </p:nvSpPr>
        <p:spPr bwMode="auto">
          <a:xfrm>
            <a:off x="4860925" y="3238500"/>
            <a:ext cx="18415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defTabSz="957263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957263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har char="•"/>
              <a:defRPr sz="25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de-DE" altLang="de-DE" sz="1900"/>
          </a:p>
        </p:txBody>
      </p:sp>
      <p:pic>
        <p:nvPicPr>
          <p:cNvPr id="4101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188913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4663" y="2133600"/>
            <a:ext cx="8915400" cy="38893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de-DE" b="1" dirty="0" smtClean="0"/>
              <a:t>Aufgrund einer Fortbildungsmaßnahme ist </a:t>
            </a:r>
            <a:r>
              <a:rPr lang="de-DE" b="1" dirty="0"/>
              <a:t>die Kanzlei heute geschlossen</a:t>
            </a:r>
            <a:r>
              <a:rPr lang="de-DE" b="1" dirty="0" smtClean="0"/>
              <a:t>!</a:t>
            </a:r>
          </a:p>
          <a:p>
            <a:pPr marL="0" indent="0" algn="ctr">
              <a:buFontTx/>
              <a:buNone/>
              <a:defRPr/>
            </a:pPr>
            <a:endParaRPr lang="de-DE" b="1" dirty="0" smtClean="0"/>
          </a:p>
          <a:p>
            <a:pPr marL="0" indent="0" algn="ctr">
              <a:buFontTx/>
              <a:buNone/>
              <a:defRPr/>
            </a:pPr>
            <a:r>
              <a:rPr lang="de-DE" sz="2800" b="1" dirty="0" smtClean="0"/>
              <a:t>	</a:t>
            </a:r>
            <a:r>
              <a:rPr lang="de-DE" altLang="de-DE" sz="2400" b="1" dirty="0">
                <a:solidFill>
                  <a:srgbClr val="990000"/>
                </a:solidFill>
              </a:rPr>
              <a:t>Für die Abgabe Ihrer Belege, können Sie </a:t>
            </a:r>
            <a:r>
              <a:rPr lang="de-DE" altLang="de-DE" sz="2400" b="1" dirty="0" smtClean="0">
                <a:solidFill>
                  <a:srgbClr val="990000"/>
                </a:solidFill>
              </a:rPr>
              <a:t>gerne unseren Paketbriefkasten, vielen </a:t>
            </a:r>
            <a:r>
              <a:rPr lang="de-DE" altLang="de-DE" sz="2400" b="1" dirty="0">
                <a:solidFill>
                  <a:srgbClr val="990000"/>
                </a:solidFill>
              </a:rPr>
              <a:t>Dank.  </a:t>
            </a:r>
            <a:endParaRPr lang="de-DE" altLang="de-DE" b="1" dirty="0">
              <a:solidFill>
                <a:srgbClr val="990000"/>
              </a:solidFill>
            </a:endParaRPr>
          </a:p>
          <a:p>
            <a:pPr marL="0" indent="0" algn="ctr">
              <a:buFontTx/>
              <a:buNone/>
              <a:defRPr/>
            </a:pPr>
            <a:endParaRPr lang="de-DE" sz="2000" dirty="0" smtClean="0"/>
          </a:p>
          <a:p>
            <a:pPr marL="0" indent="0" algn="ctr">
              <a:buFontTx/>
              <a:buNone/>
              <a:defRPr/>
            </a:pPr>
            <a:r>
              <a:rPr lang="de-DE" sz="2800" b="1" dirty="0" smtClean="0"/>
              <a:t>Ihre </a:t>
            </a:r>
            <a:r>
              <a:rPr lang="de-DE" sz="2800" b="1" dirty="0"/>
              <a:t>Steuerkanzlei Luzius</a:t>
            </a:r>
          </a:p>
          <a:p>
            <a:pPr>
              <a:defRPr/>
            </a:pPr>
            <a:endParaRPr lang="de-DE" dirty="0"/>
          </a:p>
        </p:txBody>
      </p:sp>
      <p:pic>
        <p:nvPicPr>
          <p:cNvPr id="1638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188913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4941888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1341438"/>
            <a:ext cx="8915400" cy="42481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de-DE" b="1" dirty="0" smtClean="0"/>
              <a:t>Aufgrund einer internen </a:t>
            </a:r>
            <a:r>
              <a:rPr lang="de-DE" b="1" dirty="0"/>
              <a:t>Fortbildungsmaßnahme ist die Kanzlei </a:t>
            </a:r>
            <a:r>
              <a:rPr lang="de-DE" b="1" dirty="0" smtClean="0"/>
              <a:t>vom_____ bis </a:t>
            </a:r>
            <a:r>
              <a:rPr lang="de-DE" b="1" dirty="0"/>
              <a:t>_____ </a:t>
            </a:r>
            <a:r>
              <a:rPr lang="de-DE" b="1" dirty="0" smtClean="0"/>
              <a:t>geschlossen!</a:t>
            </a:r>
          </a:p>
          <a:p>
            <a:pPr marL="0" indent="0">
              <a:buFontTx/>
              <a:buNone/>
              <a:defRPr/>
            </a:pPr>
            <a:endParaRPr lang="de-DE" b="1" dirty="0" smtClean="0"/>
          </a:p>
          <a:p>
            <a:pPr marL="0" indent="0" algn="ctr">
              <a:buFontTx/>
              <a:buNone/>
              <a:defRPr/>
            </a:pPr>
            <a:endParaRPr lang="de-DE" altLang="de-DE" sz="1600" b="1" dirty="0" smtClean="0">
              <a:solidFill>
                <a:srgbClr val="99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de-DE" altLang="de-DE" sz="1800" b="1" dirty="0" smtClean="0">
                <a:solidFill>
                  <a:srgbClr val="990000"/>
                </a:solidFill>
              </a:rPr>
              <a:t>Für </a:t>
            </a:r>
            <a:r>
              <a:rPr lang="de-DE" altLang="de-DE" sz="1800" b="1" dirty="0">
                <a:solidFill>
                  <a:srgbClr val="990000"/>
                </a:solidFill>
              </a:rPr>
              <a:t>die Abgabe Ihrer Belege, können Sie </a:t>
            </a:r>
            <a:r>
              <a:rPr lang="de-DE" altLang="de-DE" sz="1800" b="1" dirty="0" smtClean="0">
                <a:solidFill>
                  <a:srgbClr val="990000"/>
                </a:solidFill>
              </a:rPr>
              <a:t>unseren Paketbriefkasten </a:t>
            </a:r>
            <a:r>
              <a:rPr lang="de-DE" altLang="de-DE" sz="1800" b="1" dirty="0">
                <a:solidFill>
                  <a:srgbClr val="990000"/>
                </a:solidFill>
              </a:rPr>
              <a:t>benutzen, vielen Dank.  </a:t>
            </a:r>
            <a:endParaRPr lang="de-DE" altLang="de-DE" sz="2000" b="1" dirty="0">
              <a:solidFill>
                <a:srgbClr val="990000"/>
              </a:solidFill>
            </a:endParaRP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2"/>
          <p:cNvSpPr>
            <a:spLocks noGrp="1"/>
          </p:cNvSpPr>
          <p:nvPr>
            <p:ph idx="1"/>
          </p:nvPr>
        </p:nvSpPr>
        <p:spPr>
          <a:xfrm>
            <a:off x="488950" y="2205038"/>
            <a:ext cx="8915400" cy="381635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de-DE" altLang="de-DE" b="1" dirty="0" smtClean="0"/>
              <a:t>Aufgrund eines Außentermins ist die Kanzlei heute geschlossen!</a:t>
            </a:r>
          </a:p>
          <a:p>
            <a:pPr marL="0" indent="0" algn="ctr">
              <a:buFontTx/>
              <a:buNone/>
              <a:defRPr/>
            </a:pPr>
            <a:r>
              <a:rPr lang="de-DE" altLang="de-DE" sz="2400" b="1" dirty="0">
                <a:solidFill>
                  <a:srgbClr val="990000"/>
                </a:solidFill>
              </a:rPr>
              <a:t> </a:t>
            </a:r>
            <a:r>
              <a:rPr lang="de-DE" altLang="de-DE" sz="2000" b="1" dirty="0" smtClean="0">
                <a:solidFill>
                  <a:srgbClr val="990000"/>
                </a:solidFill>
                <a:latin typeface="+mj-lt"/>
              </a:rPr>
              <a:t>Für die Abgabe Ihrer Belege, können Sie gerne unseren Paketbriefkasten, vielen Dank</a:t>
            </a:r>
            <a:r>
              <a:rPr lang="de-DE" altLang="de-DE" sz="2400" b="1" dirty="0" smtClean="0">
                <a:solidFill>
                  <a:srgbClr val="990000"/>
                </a:solidFill>
                <a:latin typeface="+mj-lt"/>
              </a:rPr>
              <a:t>.</a:t>
            </a:r>
          </a:p>
          <a:p>
            <a:pPr marL="0" indent="0" algn="ctr">
              <a:buFontTx/>
              <a:buNone/>
              <a:defRPr/>
            </a:pPr>
            <a:endParaRPr lang="de-DE" altLang="de-DE" sz="2000" b="1" dirty="0" smtClean="0"/>
          </a:p>
          <a:p>
            <a:pPr marL="0" indent="0" algn="ctr">
              <a:buFontTx/>
              <a:buNone/>
              <a:defRPr/>
            </a:pPr>
            <a:r>
              <a:rPr lang="de-DE" altLang="de-DE" sz="2000" dirty="0" smtClean="0"/>
              <a:t>Bei Fragen können Sie sich gerne bei uns melden.</a:t>
            </a:r>
          </a:p>
          <a:p>
            <a:pPr marL="0" indent="0" algn="ctr">
              <a:buFontTx/>
              <a:buNone/>
              <a:defRPr/>
            </a:pPr>
            <a:r>
              <a:rPr lang="fr-FR" altLang="de-DE" sz="2000" dirty="0" smtClean="0"/>
              <a:t>Tel.: +49 6131 95921-0</a:t>
            </a:r>
            <a:endParaRPr lang="de-DE" altLang="de-DE" sz="2000" dirty="0" smtClean="0"/>
          </a:p>
          <a:p>
            <a:pPr marL="0" indent="0" algn="ctr">
              <a:buFontTx/>
              <a:buNone/>
              <a:defRPr/>
            </a:pPr>
            <a:r>
              <a:rPr lang="fr-FR" altLang="de-DE" sz="2000" dirty="0" smtClean="0"/>
              <a:t>Fax : +49 6131 95921-99</a:t>
            </a:r>
          </a:p>
          <a:p>
            <a:pPr marL="0" indent="0" algn="ctr">
              <a:buFontTx/>
              <a:buNone/>
              <a:defRPr/>
            </a:pPr>
            <a:r>
              <a:rPr lang="fr-FR" altLang="de-DE" sz="2000" dirty="0" smtClean="0"/>
              <a:t>mail@patrikluzius.de</a:t>
            </a:r>
          </a:p>
          <a:p>
            <a:pPr marL="0" indent="0" algn="ctr">
              <a:buFontTx/>
              <a:buNone/>
              <a:defRPr/>
            </a:pPr>
            <a:endParaRPr lang="de-DE" altLang="de-DE" sz="1800" dirty="0" smtClean="0"/>
          </a:p>
          <a:p>
            <a:pPr marL="0" indent="0" algn="ctr">
              <a:buFontTx/>
              <a:buNone/>
              <a:defRPr/>
            </a:pPr>
            <a:r>
              <a:rPr lang="de-DE" altLang="de-DE" sz="2400" b="1" dirty="0" smtClean="0"/>
              <a:t>Ihre Steuerkanzlei Luzius</a:t>
            </a:r>
          </a:p>
        </p:txBody>
      </p:sp>
      <p:pic>
        <p:nvPicPr>
          <p:cNvPr id="15363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38" y="188913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Inhaltsplatzhalter 2"/>
          <p:cNvSpPr>
            <a:spLocks noGrp="1"/>
          </p:cNvSpPr>
          <p:nvPr>
            <p:ph idx="1"/>
          </p:nvPr>
        </p:nvSpPr>
        <p:spPr>
          <a:xfrm>
            <a:off x="495300" y="2276475"/>
            <a:ext cx="8915400" cy="3849688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de-DE" altLang="de-DE" b="1" smtClean="0"/>
              <a:t>Die Kanzlei ist an allen Brückentagen ganztägig geschlossen!</a:t>
            </a:r>
          </a:p>
          <a:p>
            <a:pPr marL="0" indent="0" algn="ctr">
              <a:buFontTx/>
              <a:buNone/>
            </a:pPr>
            <a:endParaRPr lang="de-DE" altLang="de-DE" sz="1800" b="1" smtClean="0">
              <a:solidFill>
                <a:srgbClr val="990000"/>
              </a:solidFill>
            </a:endParaRPr>
          </a:p>
          <a:p>
            <a:pPr marL="0" indent="0" algn="ctr">
              <a:buFontTx/>
              <a:buNone/>
            </a:pPr>
            <a:r>
              <a:rPr lang="de-DE" altLang="de-DE" sz="2400" b="1" smtClean="0">
                <a:solidFill>
                  <a:srgbClr val="990000"/>
                </a:solidFill>
              </a:rPr>
              <a:t>Für die Abgabe Ihrer Belege, können Sie gerne unseren Paketbriefkasten benutzen, vielen Dank.</a:t>
            </a:r>
          </a:p>
          <a:p>
            <a:pPr marL="0" indent="0" algn="ctr">
              <a:buFontTx/>
              <a:buNone/>
            </a:pPr>
            <a:r>
              <a:rPr lang="de-DE" altLang="de-DE" sz="2000" b="1" smtClean="0"/>
              <a:t>  </a:t>
            </a:r>
          </a:p>
          <a:p>
            <a:pPr marL="0" indent="0" algn="ctr">
              <a:buFontTx/>
              <a:buNone/>
            </a:pPr>
            <a:r>
              <a:rPr lang="de-DE" altLang="de-DE" sz="2800" b="1" smtClean="0"/>
              <a:t>Ihre Steuerkanzlei Luzius</a:t>
            </a:r>
          </a:p>
        </p:txBody>
      </p:sp>
      <p:pic>
        <p:nvPicPr>
          <p:cNvPr id="17411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60350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Inhaltsplatzhalter 2"/>
          <p:cNvSpPr>
            <a:spLocks noGrp="1"/>
          </p:cNvSpPr>
          <p:nvPr>
            <p:ph idx="1"/>
          </p:nvPr>
        </p:nvSpPr>
        <p:spPr>
          <a:xfrm>
            <a:off x="273050" y="4422775"/>
            <a:ext cx="9066213" cy="12969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de-DE" altLang="de-DE" sz="3200" b="1" smtClean="0"/>
              <a:t>Bitte Haupteingang benutzen – um die Ecke</a:t>
            </a:r>
          </a:p>
        </p:txBody>
      </p:sp>
      <p:cxnSp>
        <p:nvCxnSpPr>
          <p:cNvPr id="19459" name="Gerader Verbinder 34"/>
          <p:cNvCxnSpPr>
            <a:cxnSpLocks noChangeShapeType="1"/>
          </p:cNvCxnSpPr>
          <p:nvPr/>
        </p:nvCxnSpPr>
        <p:spPr bwMode="auto">
          <a:xfrm flipV="1">
            <a:off x="409575" y="5192713"/>
            <a:ext cx="8605838" cy="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0" name="Gerader Verbinder 36"/>
          <p:cNvCxnSpPr>
            <a:cxnSpLocks noChangeShapeType="1"/>
          </p:cNvCxnSpPr>
          <p:nvPr/>
        </p:nvCxnSpPr>
        <p:spPr bwMode="auto">
          <a:xfrm flipH="1" flipV="1">
            <a:off x="9015413" y="4113213"/>
            <a:ext cx="11112" cy="1079500"/>
          </a:xfrm>
          <a:prstGeom prst="line">
            <a:avLst/>
          </a:prstGeom>
          <a:noFill/>
          <a:ln w="31750" cap="sq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461" name="Gerade Verbindung mit Pfeil 44"/>
          <p:cNvCxnSpPr>
            <a:cxnSpLocks noChangeShapeType="1"/>
          </p:cNvCxnSpPr>
          <p:nvPr/>
        </p:nvCxnSpPr>
        <p:spPr bwMode="auto">
          <a:xfrm flipH="1">
            <a:off x="6899275" y="4092575"/>
            <a:ext cx="2116138" cy="20638"/>
          </a:xfrm>
          <a:prstGeom prst="straightConnector1">
            <a:avLst/>
          </a:prstGeom>
          <a:noFill/>
          <a:ln w="31750" cap="sq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6" name="Textfeld 55"/>
          <p:cNvSpPr txBox="1"/>
          <p:nvPr/>
        </p:nvSpPr>
        <p:spPr>
          <a:xfrm>
            <a:off x="3873500" y="2600325"/>
            <a:ext cx="4175125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3600" b="1" dirty="0">
                <a:latin typeface="+mn-lt"/>
                <a:cs typeface="+mn-cs"/>
              </a:rPr>
              <a:t>2. OG - Nordflügel </a:t>
            </a:r>
          </a:p>
        </p:txBody>
      </p:sp>
      <p:pic>
        <p:nvPicPr>
          <p:cNvPr id="19463" name="Grafik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495300"/>
            <a:ext cx="288131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457200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de-DE" altLang="de-DE"/>
          </a:p>
        </p:txBody>
      </p:sp>
      <p:pic>
        <p:nvPicPr>
          <p:cNvPr id="21508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750888"/>
            <a:ext cx="9407525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17563" y="2133600"/>
            <a:ext cx="8421687" cy="1470025"/>
          </a:xfrm>
        </p:spPr>
        <p:txBody>
          <a:bodyPr/>
          <a:lstStyle/>
          <a:p>
            <a:pPr eaLnBrk="1" hangingPunct="1"/>
            <a:r>
              <a:rPr lang="de-DE" altLang="de-DE" sz="6300" b="1" smtClean="0"/>
              <a:t/>
            </a:r>
            <a:br>
              <a:rPr lang="de-DE" altLang="de-DE" sz="6300" b="1" smtClean="0"/>
            </a:br>
            <a:r>
              <a:rPr lang="de-DE" altLang="de-DE" sz="6300" b="1" smtClean="0"/>
              <a:t/>
            </a:r>
            <a:br>
              <a:rPr lang="de-DE" altLang="de-DE" sz="6300" b="1" smtClean="0"/>
            </a:br>
            <a:r>
              <a:rPr lang="de-DE" altLang="de-DE" sz="6300" b="1" smtClean="0"/>
              <a:t/>
            </a:r>
            <a:br>
              <a:rPr lang="de-DE" altLang="de-DE" sz="6300" b="1" smtClean="0"/>
            </a:br>
            <a:endParaRPr lang="de-DE" altLang="de-DE" sz="6300" b="1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04850" y="2133600"/>
            <a:ext cx="8659813" cy="2922588"/>
          </a:xfrm>
        </p:spPr>
        <p:txBody>
          <a:bodyPr/>
          <a:lstStyle/>
          <a:p>
            <a:pPr eaLnBrk="1" hangingPunct="1"/>
            <a:r>
              <a:rPr lang="de-DE" altLang="de-DE" sz="6000" b="1" smtClean="0"/>
              <a:t>Die Tür ist geöffnet! </a:t>
            </a:r>
          </a:p>
          <a:p>
            <a:pPr eaLnBrk="1" hangingPunct="1"/>
            <a:r>
              <a:rPr lang="de-DE" altLang="de-DE" sz="6000" b="1" smtClean="0"/>
              <a:t>Bitte treten Sie ein.</a:t>
            </a:r>
          </a:p>
        </p:txBody>
      </p:sp>
      <p:pic>
        <p:nvPicPr>
          <p:cNvPr id="512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9488" y="260350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97013" y="1701800"/>
            <a:ext cx="7353300" cy="1296988"/>
          </a:xfrm>
        </p:spPr>
        <p:txBody>
          <a:bodyPr/>
          <a:lstStyle/>
          <a:p>
            <a:r>
              <a:rPr lang="de-DE" altLang="de-DE" sz="2400" b="1" smtClean="0"/>
              <a:t>Unsere Kanzlei ist vom 21.12.2019 bis einschließlich 05.01.2020 geschlossen. </a:t>
            </a:r>
          </a:p>
          <a:p>
            <a:r>
              <a:rPr lang="de-DE" altLang="de-DE" sz="2400" b="1" smtClean="0"/>
              <a:t>Ab dem 06.01.2020 sind wir wieder für Sie da!</a:t>
            </a:r>
          </a:p>
          <a:p>
            <a:endParaRPr lang="de-DE" altLang="de-DE" sz="1600" b="1" smtClean="0"/>
          </a:p>
          <a:p>
            <a:pPr eaLnBrk="1" hangingPunct="1"/>
            <a:r>
              <a:rPr lang="de-DE" altLang="de-DE" sz="2000" b="1" smtClean="0">
                <a:solidFill>
                  <a:srgbClr val="006600"/>
                </a:solidFill>
              </a:rPr>
              <a:t>Für die Abgabe Ihrer Belege, können Sie unseren Paketbriefkasten - vor der Zufahrt zum Besucherparkplatz - benutzen, vielen Dank. </a:t>
            </a:r>
          </a:p>
          <a:p>
            <a:pPr eaLnBrk="1" hangingPunct="1"/>
            <a:endParaRPr lang="de-DE" altLang="de-DE" sz="1200" b="1" smtClean="0">
              <a:solidFill>
                <a:srgbClr val="00CC00"/>
              </a:solidFill>
            </a:endParaRPr>
          </a:p>
          <a:p>
            <a:pPr eaLnBrk="1" hangingPunct="1"/>
            <a:r>
              <a:rPr lang="de-DE" altLang="de-DE" sz="2400" b="1" i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Wir wünschen Ihnen frohe Festtage und für das neue Jahr 2020 viel Glück, Gesundheit und Erfolg!</a:t>
            </a:r>
            <a:endParaRPr lang="de-DE" altLang="de-DE" sz="2400" b="1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eaLnBrk="1" hangingPunct="1"/>
            <a:endParaRPr lang="de-DE" altLang="de-DE" sz="1800" b="1" smtClean="0"/>
          </a:p>
          <a:p>
            <a:pPr eaLnBrk="1" hangingPunct="1"/>
            <a:endParaRPr lang="de-DE" altLang="de-DE" sz="1800" b="1" smtClean="0"/>
          </a:p>
          <a:p>
            <a:pPr eaLnBrk="1" hangingPunct="1"/>
            <a:r>
              <a:rPr lang="de-DE" altLang="de-DE" sz="1600" b="1" smtClean="0"/>
              <a:t>   </a:t>
            </a:r>
          </a:p>
          <a:p>
            <a:pPr eaLnBrk="1" hangingPunct="1"/>
            <a:endParaRPr lang="de-DE" altLang="de-DE" sz="2800" b="1" smtClean="0"/>
          </a:p>
        </p:txBody>
      </p:sp>
      <p:pic>
        <p:nvPicPr>
          <p:cNvPr id="6150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5927"/>
          <a:stretch>
            <a:fillRect/>
          </a:stretch>
        </p:blipFill>
        <p:spPr bwMode="auto">
          <a:xfrm rot="21104579">
            <a:off x="663271" y="457475"/>
            <a:ext cx="1815969" cy="156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44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Grafik 3" descr="SREĆNA NOVA GODINA I BOŽIĆNI PRAZNIC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214938"/>
            <a:ext cx="1871662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5927"/>
          <a:stretch>
            <a:fillRect/>
          </a:stretch>
        </p:blipFill>
        <p:spPr bwMode="auto">
          <a:xfrm rot="1294737">
            <a:off x="7624893" y="457476"/>
            <a:ext cx="1815969" cy="156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14450" y="1989138"/>
            <a:ext cx="7353300" cy="1152525"/>
          </a:xfrm>
        </p:spPr>
        <p:txBody>
          <a:bodyPr/>
          <a:lstStyle/>
          <a:p>
            <a:r>
              <a:rPr lang="de-DE" altLang="de-DE" sz="2400" b="1" smtClean="0"/>
              <a:t>Die Kanzlei ist zwischen Weihnachten und Neujahr geschlossen!</a:t>
            </a:r>
          </a:p>
          <a:p>
            <a:endParaRPr lang="de-DE" altLang="de-DE" sz="1600" b="1" smtClean="0"/>
          </a:p>
          <a:p>
            <a:pPr eaLnBrk="1" hangingPunct="1"/>
            <a:r>
              <a:rPr lang="de-DE" altLang="de-DE" sz="2000" b="1" smtClean="0">
                <a:solidFill>
                  <a:srgbClr val="006600"/>
                </a:solidFill>
              </a:rPr>
              <a:t>Für die Abgabe Ihrer Belege, können Sie unseren Paketbriefkasten - vor der Zufahrt zum Besucherparkplatz - benutzen, vielen Dank. </a:t>
            </a:r>
          </a:p>
          <a:p>
            <a:pPr eaLnBrk="1" hangingPunct="1"/>
            <a:endParaRPr lang="de-DE" altLang="de-DE" sz="1200" b="1" smtClean="0">
              <a:solidFill>
                <a:srgbClr val="00CC00"/>
              </a:solidFill>
            </a:endParaRPr>
          </a:p>
          <a:p>
            <a:pPr eaLnBrk="1" hangingPunct="1"/>
            <a:r>
              <a:rPr lang="de-DE" altLang="de-DE" sz="2400" b="1" i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Wir wünschen Ihnen frohe Festtage und für das neue Jahr viel Glück, Gesundheit und Erfolg!</a:t>
            </a:r>
            <a:endParaRPr lang="de-DE" altLang="de-DE" sz="2400" b="1" smtClean="0">
              <a:solidFill>
                <a:srgbClr val="C00000"/>
              </a:solidFill>
              <a:latin typeface="Monotype Corsiva" panose="03010101010201010101" pitchFamily="66" charset="0"/>
            </a:endParaRPr>
          </a:p>
          <a:p>
            <a:pPr eaLnBrk="1" hangingPunct="1"/>
            <a:endParaRPr lang="de-DE" altLang="de-DE" sz="1800" b="1" smtClean="0"/>
          </a:p>
          <a:p>
            <a:pPr eaLnBrk="1" hangingPunct="1"/>
            <a:endParaRPr lang="de-DE" altLang="de-DE" sz="1800" b="1" smtClean="0"/>
          </a:p>
          <a:p>
            <a:pPr eaLnBrk="1" hangingPunct="1"/>
            <a:r>
              <a:rPr lang="de-DE" altLang="de-DE" sz="1600" b="1" smtClean="0"/>
              <a:t>   </a:t>
            </a:r>
          </a:p>
          <a:p>
            <a:pPr eaLnBrk="1" hangingPunct="1"/>
            <a:endParaRPr lang="de-DE" altLang="de-DE" sz="2800" b="1" smtClean="0"/>
          </a:p>
        </p:txBody>
      </p:sp>
      <p:pic>
        <p:nvPicPr>
          <p:cNvPr id="6150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5927"/>
          <a:stretch>
            <a:fillRect/>
          </a:stretch>
        </p:blipFill>
        <p:spPr bwMode="auto">
          <a:xfrm rot="21104579">
            <a:off x="663271" y="457475"/>
            <a:ext cx="1815969" cy="156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300" y="44450"/>
            <a:ext cx="12954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Grafik 3" descr="SREĆNA NOVA GODINA I BOŽIĆNI PRAZNICI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214938"/>
            <a:ext cx="1871662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Grafik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r="5927"/>
          <a:stretch>
            <a:fillRect/>
          </a:stretch>
        </p:blipFill>
        <p:spPr bwMode="auto">
          <a:xfrm rot="1294737">
            <a:off x="7624893" y="457476"/>
            <a:ext cx="1815969" cy="15621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631825" y="404813"/>
            <a:ext cx="8659813" cy="1752600"/>
          </a:xfrm>
        </p:spPr>
        <p:txBody>
          <a:bodyPr/>
          <a:lstStyle/>
          <a:p>
            <a:pPr eaLnBrk="1" hangingPunct="1"/>
            <a:r>
              <a:rPr lang="de-DE" altLang="de-DE" b="1" i="1" smtClean="0"/>
              <a:t> </a:t>
            </a:r>
          </a:p>
          <a:p>
            <a:pPr eaLnBrk="1" hangingPunct="1"/>
            <a:r>
              <a:rPr lang="de-DE" altLang="de-DE" smtClean="0"/>
              <a:t>Unsere Kanzlei ist am </a:t>
            </a:r>
            <a:endParaRPr lang="de-DE" altLang="de-DE" b="1" smtClean="0"/>
          </a:p>
          <a:p>
            <a:pPr eaLnBrk="1" hangingPunct="1"/>
            <a:r>
              <a:rPr lang="de-DE" altLang="de-DE" b="1" smtClean="0"/>
              <a:t>Rosenmontag </a:t>
            </a:r>
            <a:r>
              <a:rPr lang="de-DE" altLang="de-DE" smtClean="0"/>
              <a:t>geschlossen.</a:t>
            </a:r>
          </a:p>
          <a:p>
            <a:pPr eaLnBrk="1" hangingPunct="1"/>
            <a:r>
              <a:rPr lang="de-DE" altLang="de-DE" smtClean="0"/>
              <a:t>Ab dem Fastnachtsdienstag sind wir wieder für Sie da !</a:t>
            </a:r>
          </a:p>
          <a:p>
            <a:pPr eaLnBrk="1" hangingPunct="1"/>
            <a:r>
              <a:rPr lang="de-DE" altLang="de-DE" smtClean="0">
                <a:solidFill>
                  <a:srgbClr val="990000"/>
                </a:solidFill>
              </a:rPr>
              <a:t>Wir wünschen Ihnen eine </a:t>
            </a:r>
          </a:p>
          <a:p>
            <a:pPr eaLnBrk="1" hangingPunct="1"/>
            <a:r>
              <a:rPr lang="de-DE" altLang="de-DE" smtClean="0">
                <a:solidFill>
                  <a:srgbClr val="990000"/>
                </a:solidFill>
              </a:rPr>
              <a:t>„ närrische “ Fastnacht.</a:t>
            </a:r>
          </a:p>
          <a:p>
            <a:pPr eaLnBrk="1" hangingPunct="1"/>
            <a:endParaRPr lang="de-DE" altLang="de-DE" smtClean="0"/>
          </a:p>
          <a:p>
            <a:pPr eaLnBrk="1" hangingPunct="1"/>
            <a:r>
              <a:rPr lang="de-DE" altLang="de-DE" smtClean="0"/>
              <a:t>Ihr Team der Steuerkanzlei Luzius</a:t>
            </a:r>
          </a:p>
        </p:txBody>
      </p:sp>
      <p:pic>
        <p:nvPicPr>
          <p:cNvPr id="8195" name="Picture 7" descr="j0216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58132">
            <a:off x="560388" y="717550"/>
            <a:ext cx="1541462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1613" y="92075"/>
            <a:ext cx="1517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>
          <a:xfrm>
            <a:off x="344488" y="2565400"/>
            <a:ext cx="8915400" cy="1285875"/>
          </a:xfrm>
        </p:spPr>
        <p:txBody>
          <a:bodyPr/>
          <a:lstStyle/>
          <a:p>
            <a:pPr eaLnBrk="1" hangingPunct="1"/>
            <a:r>
              <a:rPr lang="de-DE" altLang="de-DE" smtClean="0"/>
              <a:t>Wir sind in 15 Minuten wieder für Sie da!</a:t>
            </a:r>
          </a:p>
        </p:txBody>
      </p:sp>
      <p:sp>
        <p:nvSpPr>
          <p:cNvPr id="9219" name="Inhaltsplatzhalter 2"/>
          <p:cNvSpPr>
            <a:spLocks noGrp="1"/>
          </p:cNvSpPr>
          <p:nvPr>
            <p:ph idx="1"/>
          </p:nvPr>
        </p:nvSpPr>
        <p:spPr>
          <a:xfrm>
            <a:off x="344488" y="5373688"/>
            <a:ext cx="8915400" cy="752475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de-DE" altLang="de-DE" smtClean="0"/>
              <a:t>Ihre Steuerkanzlei Luzius</a:t>
            </a:r>
          </a:p>
        </p:txBody>
      </p:sp>
      <p:pic>
        <p:nvPicPr>
          <p:cNvPr id="9220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280988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Inhaltsplatzhalter 2"/>
          <p:cNvSpPr>
            <a:spLocks noGrp="1"/>
          </p:cNvSpPr>
          <p:nvPr>
            <p:ph idx="1"/>
          </p:nvPr>
        </p:nvSpPr>
        <p:spPr>
          <a:xfrm>
            <a:off x="495300" y="2492375"/>
            <a:ext cx="8915400" cy="3633788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</a:pPr>
            <a:r>
              <a:rPr lang="de-DE" altLang="de-DE" smtClean="0"/>
              <a:t>Wir sind um _________Uhr wieder für</a:t>
            </a:r>
            <a:br>
              <a:rPr lang="de-DE" altLang="de-DE" smtClean="0"/>
            </a:br>
            <a:r>
              <a:rPr lang="de-DE" altLang="de-DE" smtClean="0"/>
              <a:t> Sie da!</a:t>
            </a:r>
          </a:p>
          <a:p>
            <a:pPr marL="0" indent="0" algn="ctr">
              <a:buFontTx/>
              <a:buNone/>
            </a:pPr>
            <a:endParaRPr lang="de-DE" altLang="de-DE" smtClean="0"/>
          </a:p>
          <a:p>
            <a:pPr marL="0" indent="0" algn="ctr">
              <a:buFontTx/>
              <a:buNone/>
            </a:pPr>
            <a:r>
              <a:rPr lang="de-DE" altLang="de-DE" smtClean="0"/>
              <a:t>Ihre Steuerkanzlei Luzius</a:t>
            </a:r>
          </a:p>
        </p:txBody>
      </p:sp>
      <p:pic>
        <p:nvPicPr>
          <p:cNvPr id="11267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33375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4965700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5925" y="765175"/>
            <a:ext cx="8915400" cy="4824413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de-DE" b="1" dirty="0" smtClean="0"/>
              <a:t>Aufgrund </a:t>
            </a:r>
            <a:r>
              <a:rPr lang="de-DE" b="1" dirty="0"/>
              <a:t>einer Fortbildungsmaßnahme ist die Kanzlei heute geschlossen</a:t>
            </a:r>
            <a:r>
              <a:rPr lang="de-DE" b="1" dirty="0" smtClean="0"/>
              <a:t>!</a:t>
            </a:r>
          </a:p>
          <a:p>
            <a:pPr marL="0" indent="0">
              <a:buFontTx/>
              <a:buNone/>
              <a:defRPr/>
            </a:pPr>
            <a:endParaRPr lang="de-DE" b="1" dirty="0"/>
          </a:p>
          <a:p>
            <a:pPr marL="0" indent="0">
              <a:buFontTx/>
              <a:buNone/>
              <a:defRPr/>
            </a:pPr>
            <a:endParaRPr lang="de-DE" b="1" dirty="0" smtClean="0"/>
          </a:p>
          <a:p>
            <a:pPr marL="0" indent="0">
              <a:buFontTx/>
              <a:buNone/>
              <a:defRPr/>
            </a:pPr>
            <a:r>
              <a:rPr lang="de-DE" b="1" dirty="0" smtClean="0"/>
              <a:t>	Wir </a:t>
            </a:r>
            <a:r>
              <a:rPr lang="de-DE" b="1" dirty="0"/>
              <a:t>sind morgen wieder für Sie da</a:t>
            </a:r>
            <a:r>
              <a:rPr lang="de-DE" b="1" dirty="0" smtClean="0"/>
              <a:t>!</a:t>
            </a:r>
          </a:p>
          <a:p>
            <a:pPr marL="0" indent="0">
              <a:buFontTx/>
              <a:buNone/>
              <a:defRPr/>
            </a:pPr>
            <a:endParaRPr lang="de-DE" b="1" dirty="0" smtClean="0"/>
          </a:p>
          <a:p>
            <a:pPr marL="0" indent="0" algn="ctr">
              <a:buFontTx/>
              <a:buNone/>
              <a:defRPr/>
            </a:pPr>
            <a:r>
              <a:rPr lang="de-DE" altLang="de-DE" sz="1600" b="1" dirty="0" smtClean="0">
                <a:solidFill>
                  <a:srgbClr val="990000"/>
                </a:solidFill>
              </a:rPr>
              <a:t>Für </a:t>
            </a:r>
            <a:r>
              <a:rPr lang="de-DE" altLang="de-DE" sz="1600" b="1" dirty="0">
                <a:solidFill>
                  <a:srgbClr val="990000"/>
                </a:solidFill>
              </a:rPr>
              <a:t>die Abgabe Ihrer Belege, können Sie unseren </a:t>
            </a:r>
            <a:r>
              <a:rPr lang="de-DE" altLang="de-DE" sz="1600" b="1" dirty="0" smtClean="0">
                <a:solidFill>
                  <a:srgbClr val="990000"/>
                </a:solidFill>
              </a:rPr>
              <a:t>Paketbriefkasten </a:t>
            </a:r>
            <a:r>
              <a:rPr lang="de-DE" altLang="de-DE" sz="1600" b="1" dirty="0">
                <a:solidFill>
                  <a:srgbClr val="990000"/>
                </a:solidFill>
              </a:rPr>
              <a:t>benutzen, vielen Dank.  </a:t>
            </a:r>
            <a:endParaRPr lang="de-DE" altLang="de-DE" sz="1800" b="1" dirty="0">
              <a:solidFill>
                <a:srgbClr val="990000"/>
              </a:solidFill>
            </a:endParaRP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endParaRPr lang="de-DE" dirty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1943100"/>
            <a:ext cx="18002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725" y="4941888"/>
            <a:ext cx="1685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88950" y="760413"/>
            <a:ext cx="8915400" cy="5184775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de-DE" b="1" dirty="0" smtClean="0"/>
              <a:t>Aufgrund einer internen </a:t>
            </a:r>
            <a:r>
              <a:rPr lang="de-DE" b="1" dirty="0"/>
              <a:t>Fortbildungsmaßnahme ist die Kanzlei heute </a:t>
            </a:r>
            <a:r>
              <a:rPr lang="de-DE" b="1" dirty="0" smtClean="0"/>
              <a:t>von _____ bis </a:t>
            </a:r>
            <a:r>
              <a:rPr lang="de-DE" b="1" dirty="0"/>
              <a:t>_____ </a:t>
            </a:r>
            <a:r>
              <a:rPr lang="de-DE" b="1" dirty="0" smtClean="0"/>
              <a:t>geschlossen!</a:t>
            </a:r>
          </a:p>
          <a:p>
            <a:pPr marL="0" indent="0">
              <a:buFontTx/>
              <a:buNone/>
              <a:defRPr/>
            </a:pPr>
            <a:endParaRPr lang="de-DE" b="1" dirty="0" smtClean="0"/>
          </a:p>
          <a:p>
            <a:pPr marL="0" indent="0">
              <a:buFontTx/>
              <a:buNone/>
              <a:defRPr/>
            </a:pPr>
            <a:endParaRPr lang="de-DE" dirty="0"/>
          </a:p>
          <a:p>
            <a:pPr marL="0" indent="0">
              <a:buFontTx/>
              <a:buNone/>
              <a:defRPr/>
            </a:pPr>
            <a:r>
              <a:rPr lang="de-DE" b="1" dirty="0" smtClean="0"/>
              <a:t>	Wir </a:t>
            </a:r>
            <a:r>
              <a:rPr lang="de-DE" b="1" dirty="0"/>
              <a:t>sind </a:t>
            </a:r>
            <a:r>
              <a:rPr lang="de-DE" b="1" dirty="0" smtClean="0"/>
              <a:t>später wieder </a:t>
            </a:r>
            <a:r>
              <a:rPr lang="de-DE" b="1" dirty="0"/>
              <a:t>für Sie da</a:t>
            </a:r>
            <a:r>
              <a:rPr lang="de-DE" b="1" dirty="0" smtClean="0"/>
              <a:t>!</a:t>
            </a:r>
          </a:p>
          <a:p>
            <a:pPr marL="0" indent="0" algn="ctr">
              <a:buFontTx/>
              <a:buNone/>
              <a:defRPr/>
            </a:pPr>
            <a:endParaRPr lang="de-DE" altLang="de-DE" sz="1600" b="1" dirty="0" smtClean="0">
              <a:solidFill>
                <a:srgbClr val="990000"/>
              </a:solidFill>
            </a:endParaRPr>
          </a:p>
          <a:p>
            <a:pPr marL="0" indent="0" algn="ctr">
              <a:buFontTx/>
              <a:buNone/>
              <a:defRPr/>
            </a:pPr>
            <a:r>
              <a:rPr lang="de-DE" altLang="de-DE" sz="1600" b="1" dirty="0" smtClean="0">
                <a:solidFill>
                  <a:srgbClr val="990000"/>
                </a:solidFill>
              </a:rPr>
              <a:t>Für </a:t>
            </a:r>
            <a:r>
              <a:rPr lang="de-DE" altLang="de-DE" sz="1600" b="1" dirty="0">
                <a:solidFill>
                  <a:srgbClr val="990000"/>
                </a:solidFill>
              </a:rPr>
              <a:t>die Abgabe Ihrer Belege, können Sie </a:t>
            </a:r>
            <a:r>
              <a:rPr lang="de-DE" altLang="de-DE" sz="1600" b="1" dirty="0" smtClean="0">
                <a:solidFill>
                  <a:srgbClr val="990000"/>
                </a:solidFill>
              </a:rPr>
              <a:t>unseren </a:t>
            </a:r>
            <a:r>
              <a:rPr lang="de-DE" altLang="de-DE" sz="1600" b="1" dirty="0">
                <a:solidFill>
                  <a:srgbClr val="990000"/>
                </a:solidFill>
              </a:rPr>
              <a:t>Paketbriefkasten </a:t>
            </a:r>
            <a:r>
              <a:rPr lang="de-DE" altLang="de-DE" sz="1600" b="1" dirty="0" smtClean="0">
                <a:solidFill>
                  <a:srgbClr val="990000"/>
                </a:solidFill>
              </a:rPr>
              <a:t>benutzen</a:t>
            </a:r>
            <a:r>
              <a:rPr lang="de-DE" altLang="de-DE" sz="1600" b="1" dirty="0">
                <a:solidFill>
                  <a:srgbClr val="990000"/>
                </a:solidFill>
              </a:rPr>
              <a:t>, vielen Dank.  </a:t>
            </a:r>
            <a:endParaRPr lang="de-DE" altLang="de-DE" sz="1800" b="1" dirty="0">
              <a:solidFill>
                <a:srgbClr val="990000"/>
              </a:solidFill>
            </a:endParaRPr>
          </a:p>
          <a:p>
            <a:pPr marL="0" indent="0">
              <a:buFontTx/>
              <a:buNone/>
              <a:defRPr/>
            </a:pPr>
            <a:endParaRPr lang="de-DE" sz="2000" dirty="0"/>
          </a:p>
          <a:p>
            <a:pPr>
              <a:defRPr/>
            </a:pPr>
            <a:endParaRPr lang="de-DE" dirty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475" y="2527300"/>
            <a:ext cx="1800225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414</Words>
  <Application>Microsoft Office PowerPoint</Application>
  <PresentationFormat>A4-Papier (210 x 297 mm)</PresentationFormat>
  <Paragraphs>76</Paragraphs>
  <Slides>15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19" baseType="lpstr">
      <vt:lpstr>Arial</vt:lpstr>
      <vt:lpstr>Calibri</vt:lpstr>
      <vt:lpstr>Monotype Corsiva</vt:lpstr>
      <vt:lpstr>Standarddesign</vt:lpstr>
      <vt:lpstr>  AUSGANG</vt:lpstr>
      <vt:lpstr>   </vt:lpstr>
      <vt:lpstr>PowerPoint-Präsentation</vt:lpstr>
      <vt:lpstr>PowerPoint-Präsentation</vt:lpstr>
      <vt:lpstr>PowerPoint-Präsentation</vt:lpstr>
      <vt:lpstr>Wir sind in 15 Minuten wieder für Sie da!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Steuerkanzlei Janß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AUSGANG</dc:title>
  <dc:creator>Beatrix Seeger</dc:creator>
  <cp:lastModifiedBy>Patrik Luzius</cp:lastModifiedBy>
  <cp:revision>101</cp:revision>
  <cp:lastPrinted>2020-01-07T10:15:38Z</cp:lastPrinted>
  <dcterms:created xsi:type="dcterms:W3CDTF">2009-02-27T08:50:54Z</dcterms:created>
  <dcterms:modified xsi:type="dcterms:W3CDTF">2020-01-26T12:47:34Z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V-DMS_DOKU_NR">
    <vt:lpwstr>120711</vt:lpwstr>
  </property>
  <property fmtid="{D5CDD505-2E9C-101B-9397-08002B2CF9AE}" pid="3" name="DATEV-DMS_BETREFF">
    <vt:lpwstr>KHB M3 Türschilder Kanzlei (neues Logo)</vt:lpwstr>
  </property>
  <property fmtid="{D5CDD505-2E9C-101B-9397-08002B2CF9AE}" pid="4" name="DATEV-DMS_MANDANT_NR">
    <vt:lpwstr>99000</vt:lpwstr>
  </property>
  <property fmtid="{D5CDD505-2E9C-101B-9397-08002B2CF9AE}" pid="5" name="DATEV-DMS_MANDANT_BEZ">
    <vt:lpwstr>Luzius Kanzlei</vt:lpwstr>
  </property>
</Properties>
</file>